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2" r:id="rId4"/>
  </p:sldMasterIdLst>
  <p:notesMasterIdLst>
    <p:notesMasterId r:id="rId14"/>
  </p:notesMasterIdLst>
  <p:sldIdLst>
    <p:sldId id="257" r:id="rId5"/>
    <p:sldId id="269" r:id="rId6"/>
    <p:sldId id="270" r:id="rId7"/>
    <p:sldId id="262" r:id="rId8"/>
    <p:sldId id="263" r:id="rId9"/>
    <p:sldId id="264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avis Lamb" initials="TL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632" autoAdjust="0"/>
    <p:restoredTop sz="94619" autoAdjust="0"/>
  </p:normalViewPr>
  <p:slideViewPr>
    <p:cSldViewPr snapToGrid="0">
      <p:cViewPr varScale="1">
        <p:scale>
          <a:sx n="84" d="100"/>
          <a:sy n="84" d="100"/>
        </p:scale>
        <p:origin x="208" y="3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.sv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A5A30B-B2E4-4067-8D2A-32F0D9E245A1}" type="datetimeFigureOut">
              <a:rPr lang="en-US" smtClean="0"/>
              <a:t>3/17/21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A04481-FF2E-40DB-9BDD-C9BCCC6049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59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04481-FF2E-40DB-9BDD-C9BCCC6049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676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04481-FF2E-40DB-9BDD-C9BCCC60495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360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04481-FF2E-40DB-9BDD-C9BCCC60495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331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04481-FF2E-40DB-9BDD-C9BCCC6049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038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04481-FF2E-40DB-9BDD-C9BCCC60495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093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04481-FF2E-40DB-9BDD-C9BCCC60495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66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A0C0817-A112-4847-8014-A94B7D2A4EA3}" type="datetime1">
              <a:rPr lang="en-US" smtClean="0"/>
              <a:t>3/17/21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786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57513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3/17/21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69342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3/17/21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155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3/17/21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598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204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3/17/21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755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27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3/17/21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533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3/17/21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556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3/17/21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3543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6FA2B21-3FCD-4721-B95C-427943F61125}" type="datetime1">
              <a:rPr lang="en-US" smtClean="0"/>
              <a:t>3/17/21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630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png"/><Relationship Id="rId12" Type="http://schemas.openxmlformats.org/officeDocument/2006/relationships/image" Target="../media/image16.png"/><Relationship Id="rId13" Type="http://schemas.openxmlformats.org/officeDocument/2006/relationships/image" Target="../media/image17.png"/><Relationship Id="rId14" Type="http://schemas.openxmlformats.org/officeDocument/2006/relationships/image" Target="../media/image18.png"/><Relationship Id="rId15" Type="http://schemas.openxmlformats.org/officeDocument/2006/relationships/image" Target="../media/image19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0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27.svg"/><Relationship Id="rId7" Type="http://schemas.openxmlformats.org/officeDocument/2006/relationships/image" Target="../media/image31.png"/><Relationship Id="rId8" Type="http://schemas.openxmlformats.org/officeDocument/2006/relationships/image" Target="../media/image32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Relationship Id="rId7" Type="http://schemas.openxmlformats.org/officeDocument/2006/relationships/image" Target="../media/image37.png"/><Relationship Id="rId8" Type="http://schemas.openxmlformats.org/officeDocument/2006/relationships/image" Target="../media/image38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image" Target="../media/image3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xmlns="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5" y="2355460"/>
            <a:ext cx="4775075" cy="163090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A user’s guide to user authentication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5" y="3995988"/>
            <a:ext cx="4775075" cy="559656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Presented by: Christina Nguyen, Michael Bloomquist, </a:t>
            </a:r>
            <a:r>
              <a:rPr lang="en-US">
                <a:solidFill>
                  <a:schemeClr val="tx1"/>
                </a:solidFill>
              </a:rPr>
              <a:t>Sarah Ramazani, </a:t>
            </a:r>
            <a:r>
              <a:rPr lang="en-US" dirty="0">
                <a:solidFill>
                  <a:schemeClr val="tx1"/>
                </a:solidFill>
              </a:rPr>
              <a:t>Travis Lamb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9019EBDA-4F12-443A-9A86-196F81C14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936" y="213279"/>
            <a:ext cx="4375141" cy="6438234"/>
          </a:xfr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marL="128016" lvl="1" indent="0">
              <a:buNone/>
            </a:pPr>
            <a:r>
              <a:rPr lang="en-US" sz="32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Retrieval</a:t>
            </a:r>
          </a:p>
          <a:p>
            <a:pPr marL="128016" lvl="1" indent="0">
              <a:buNone/>
            </a:pPr>
            <a:endParaRPr lang="en-US" sz="3200" dirty="0" smtClean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Design</a:t>
            </a:r>
          </a:p>
          <a:p>
            <a:pPr lvl="1"/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Information </a:t>
            </a:r>
          </a:p>
          <a:p>
            <a:pPr lvl="1"/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 Diff</a:t>
            </a:r>
          </a:p>
          <a:p>
            <a:pPr lvl="1"/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Information</a:t>
            </a:r>
          </a:p>
          <a:p>
            <a:pPr lvl="1"/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Invites</a:t>
            </a:r>
          </a:p>
          <a:p>
            <a:pPr lvl="1"/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Login/Registration</a:t>
            </a:r>
            <a:endParaRPr lang="en-US" sz="2400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757" y="364047"/>
            <a:ext cx="7018283" cy="4890058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4441" y="213279"/>
            <a:ext cx="6881858" cy="59284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0414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9019EBDA-4F12-443A-9A86-196F81C14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576" y="301781"/>
            <a:ext cx="4375141" cy="6438234"/>
          </a:xfr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marL="128016" lvl="1" indent="0">
              <a:buNone/>
            </a:pPr>
            <a:r>
              <a:rPr lang="en-US" sz="32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Inline Commenting</a:t>
            </a:r>
          </a:p>
          <a:p>
            <a:pPr marL="128016" lvl="1" indent="0">
              <a:buNone/>
            </a:pPr>
            <a:endParaRPr lang="en-US" sz="3200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8016" lvl="1" indent="0">
              <a:buNone/>
            </a:pPr>
            <a:endParaRPr lang="en-US" sz="3200" dirty="0" smtClean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Comment box component</a:t>
            </a:r>
          </a:p>
          <a:p>
            <a:pPr lvl="1"/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Separated by Line and Index</a:t>
            </a:r>
          </a:p>
          <a:p>
            <a:pPr lvl="1"/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 line of Code</a:t>
            </a:r>
            <a:endParaRPr lang="en-US" sz="2400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400" dirty="0" smtClean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037" y="301781"/>
            <a:ext cx="5661923" cy="31269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87" y="3554522"/>
            <a:ext cx="6026608" cy="318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9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9019EBDA-4F12-443A-9A86-196F81C14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576" y="301781"/>
            <a:ext cx="4375141" cy="6438234"/>
          </a:xfr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marL="128016" lvl="1" indent="0">
              <a:buNone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 Going</a:t>
            </a:r>
          </a:p>
          <a:p>
            <a:pPr marL="128016" lvl="1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--Where we’re at today.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E88A3D9D-75B4-4534-9A21-A39E5E23F3EB}"/>
              </a:ext>
            </a:extLst>
          </p:cNvPr>
          <p:cNvSpPr txBox="1"/>
          <p:nvPr/>
        </p:nvSpPr>
        <p:spPr>
          <a:xfrm>
            <a:off x="948978" y="1860788"/>
            <a:ext cx="418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Concurrent User Projects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61668E99-BECA-4099-95FE-D16BD5D54F47}"/>
              </a:ext>
            </a:extLst>
          </p:cNvPr>
          <p:cNvSpPr txBox="1"/>
          <p:nvPr/>
        </p:nvSpPr>
        <p:spPr>
          <a:xfrm>
            <a:off x="948978" y="2414158"/>
            <a:ext cx="418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Informative Notifications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A4E49262-4E82-4E5C-9CF5-97B161E9C881}"/>
              </a:ext>
            </a:extLst>
          </p:cNvPr>
          <p:cNvSpPr txBox="1"/>
          <p:nvPr/>
        </p:nvSpPr>
        <p:spPr>
          <a:xfrm>
            <a:off x="948978" y="2967528"/>
            <a:ext cx="418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Collaborator Invites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ADAB1A26-F53B-4E6F-A9D0-87271DAECFB5}"/>
              </a:ext>
            </a:extLst>
          </p:cNvPr>
          <p:cNvSpPr txBox="1"/>
          <p:nvPr/>
        </p:nvSpPr>
        <p:spPr>
          <a:xfrm>
            <a:off x="948978" y="3520898"/>
            <a:ext cx="418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Deletion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35D41466-F707-4B31-8ABE-D340A49A211B}"/>
              </a:ext>
            </a:extLst>
          </p:cNvPr>
          <p:cNvSpPr txBox="1"/>
          <p:nvPr/>
        </p:nvSpPr>
        <p:spPr>
          <a:xfrm>
            <a:off x="948978" y="4074268"/>
            <a:ext cx="418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Updates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358B94E4-B0CC-45A0-A6F7-01B1A3101368}"/>
              </a:ext>
            </a:extLst>
          </p:cNvPr>
          <p:cNvSpPr txBox="1"/>
          <p:nvPr/>
        </p:nvSpPr>
        <p:spPr>
          <a:xfrm>
            <a:off x="948978" y="4627638"/>
            <a:ext cx="418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Routing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xmlns="" id="{EAE25100-22B7-4AA2-A488-407C5EBAD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5628" y="301781"/>
            <a:ext cx="3871582" cy="369220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xmlns="" id="{02135744-74ED-4E9D-8E7F-804B0384B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5628" y="5114785"/>
            <a:ext cx="6358759" cy="40957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xmlns="" id="{175A6BF7-F4D5-42BD-B7C6-DCF73D5DF9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5628" y="4800460"/>
            <a:ext cx="5962650" cy="219075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153E6290-56C8-4443-96C8-64A12C9A7A2C}"/>
              </a:ext>
            </a:extLst>
          </p:cNvPr>
          <p:cNvSpPr txBox="1"/>
          <p:nvPr/>
        </p:nvSpPr>
        <p:spPr>
          <a:xfrm>
            <a:off x="5465628" y="4181990"/>
            <a:ext cx="57400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lot works together to get this done. The following are small parts of much larger functions, but they are what makes it all tie together.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2D3FE3F5-9C77-4B21-AC43-423F79D9DD52}"/>
              </a:ext>
            </a:extLst>
          </p:cNvPr>
          <p:cNvSpPr txBox="1"/>
          <p:nvPr/>
        </p:nvSpPr>
        <p:spPr>
          <a:xfrm>
            <a:off x="5465628" y="5524360"/>
            <a:ext cx="57400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Here’s an example of the private/public key state that our DB API uses to authenticates requests! You’ll hear about this more later.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xmlns="" id="{AD65AC9F-E0CA-41CF-8E1C-C7DA56EBE0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4133" y="301781"/>
            <a:ext cx="5126211" cy="6425941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xmlns="" id="{A608FB57-1ACB-4B1A-AB68-8CBCB39D8E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4133" y="4074268"/>
            <a:ext cx="3567261" cy="240735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xmlns="" id="{A48CCDC2-66D7-4ADD-B16D-A3EF3C32E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4133" y="272695"/>
            <a:ext cx="3567261" cy="3617535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xmlns="" id="{A039F092-1912-4634-AE0E-CC42F76C32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84133" y="272695"/>
            <a:ext cx="3619500" cy="404812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xmlns="" id="{E5C87870-14A4-4E7D-8AB1-F75ED192CFF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84133" y="4383510"/>
            <a:ext cx="6440254" cy="762000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xmlns="" id="{620D38B9-DE61-42B5-9C0E-361A2B3767A8}"/>
              </a:ext>
            </a:extLst>
          </p:cNvPr>
          <p:cNvSpPr txBox="1"/>
          <p:nvPr/>
        </p:nvSpPr>
        <p:spPr>
          <a:xfrm>
            <a:off x="5313578" y="5339066"/>
            <a:ext cx="604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Here’s a small example of how this is achieved!</a:t>
            </a: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xmlns="" id="{D7AC0CFB-5E8A-4437-8F45-788C2F6CBAB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04502" y="267280"/>
            <a:ext cx="2981325" cy="1552575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xmlns="" id="{84D13D26-AAAC-4042-AEAE-348279B4A40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84133" y="2645927"/>
            <a:ext cx="6440254" cy="419100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xmlns="" id="{18441453-EC7F-4F6D-83F4-6982988BE11B}"/>
              </a:ext>
            </a:extLst>
          </p:cNvPr>
          <p:cNvSpPr txBox="1"/>
          <p:nvPr/>
        </p:nvSpPr>
        <p:spPr>
          <a:xfrm>
            <a:off x="5465628" y="1994053"/>
            <a:ext cx="4857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 new file is selected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CE79BEA6-C775-4889-9ED5-51B908069DFF}"/>
              </a:ext>
            </a:extLst>
          </p:cNvPr>
          <p:cNvSpPr txBox="1"/>
          <p:nvPr/>
        </p:nvSpPr>
        <p:spPr>
          <a:xfrm>
            <a:off x="5313578" y="3292933"/>
            <a:ext cx="4857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And the database is updated!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xmlns="" id="{EBD81D95-FA4E-4C72-A740-3960E8D52859}"/>
              </a:ext>
            </a:extLst>
          </p:cNvPr>
          <p:cNvSpPr txBox="1"/>
          <p:nvPr/>
        </p:nvSpPr>
        <p:spPr>
          <a:xfrm>
            <a:off x="5384133" y="4416161"/>
            <a:ext cx="4857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the blob is the file, and some other vital information is held!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xmlns="" id="{CBE0F6A3-649A-4188-895B-0AD7AE0497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96300" y="3870385"/>
            <a:ext cx="5867400" cy="15240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xmlns="" id="{80CFFD59-28DB-476E-B483-7812BBAC7E6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68345" y="1636446"/>
            <a:ext cx="1552575" cy="20955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xmlns="" id="{F8CF6AB8-A875-4728-902F-E69324BC09A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371161" y="2780598"/>
            <a:ext cx="4343400" cy="238125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xmlns="" id="{743FC6D5-08CA-4DEB-A92D-9F500953D22A}"/>
              </a:ext>
            </a:extLst>
          </p:cNvPr>
          <p:cNvSpPr txBox="1"/>
          <p:nvPr/>
        </p:nvSpPr>
        <p:spPr>
          <a:xfrm>
            <a:off x="5440934" y="2115616"/>
            <a:ext cx="6205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project has a unique ID associated with it. This unique ID is used to create URL paths for our router to correctly display the relevant project page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xmlns="" id="{7CB87BF9-2B2D-4DD6-8272-0FCEC2D73EAB}"/>
              </a:ext>
            </a:extLst>
          </p:cNvPr>
          <p:cNvSpPr txBox="1"/>
          <p:nvPr/>
        </p:nvSpPr>
        <p:spPr>
          <a:xfrm>
            <a:off x="5381260" y="3047523"/>
            <a:ext cx="60978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number of projects are supported by this routing method, giving truly dynamic routing to user specific content.</a:t>
            </a:r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xmlns="" id="{BE83BB47-60E2-4A32-9DE7-498DF000243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379269" y="4083237"/>
            <a:ext cx="3819525" cy="390525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xmlns="" id="{6273CE76-578F-488B-8D33-BC77610DF7A9}"/>
              </a:ext>
            </a:extLst>
          </p:cNvPr>
          <p:cNvSpPr txBox="1"/>
          <p:nvPr/>
        </p:nvSpPr>
        <p:spPr>
          <a:xfrm>
            <a:off x="5396300" y="4764296"/>
            <a:ext cx="60978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even works when redirecting users to pages that don’t exist!</a:t>
            </a:r>
          </a:p>
        </p:txBody>
      </p:sp>
    </p:spTree>
    <p:extLst>
      <p:ext uri="{BB962C8B-B14F-4D97-AF65-F5344CB8AC3E}">
        <p14:creationId xmlns:p14="http://schemas.microsoft.com/office/powerpoint/2010/main" val="1654666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6" grpId="0"/>
      <p:bldP spid="37" grpId="0"/>
      <p:bldP spid="38" grpId="0"/>
      <p:bldP spid="39" grpId="0"/>
      <p:bldP spid="52" grpId="0"/>
      <p:bldP spid="52" grpId="1"/>
      <p:bldP spid="53" grpId="0"/>
      <p:bldP spid="53" grpId="1"/>
      <p:bldP spid="69" grpId="0"/>
      <p:bldP spid="69" grpId="1"/>
      <p:bldP spid="74" grpId="0"/>
      <p:bldP spid="74" grpId="1"/>
      <p:bldP spid="75" grpId="0"/>
      <p:bldP spid="75" grpId="1"/>
      <p:bldP spid="80" grpId="0"/>
      <p:bldP spid="80" grpId="1"/>
      <p:bldP spid="87" grpId="0"/>
      <p:bldP spid="89" grpId="0"/>
      <p:bldP spid="9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9019EBDA-4F12-443A-9A86-196F81C14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576" y="301781"/>
            <a:ext cx="4375141" cy="6438234"/>
          </a:xfr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marL="128016" lvl="1" indent="0">
              <a:buNone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 Going</a:t>
            </a:r>
          </a:p>
          <a:p>
            <a:pPr marL="128016" lvl="1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--Some other neat stuff.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E88A3D9D-75B4-4534-9A21-A39E5E23F3EB}"/>
              </a:ext>
            </a:extLst>
          </p:cNvPr>
          <p:cNvSpPr txBox="1"/>
          <p:nvPr/>
        </p:nvSpPr>
        <p:spPr>
          <a:xfrm>
            <a:off x="948978" y="2572462"/>
            <a:ext cx="418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Live &amp; Fully Usable Alpha Build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61668E99-BECA-4099-95FE-D16BD5D54F47}"/>
              </a:ext>
            </a:extLst>
          </p:cNvPr>
          <p:cNvSpPr txBox="1"/>
          <p:nvPr/>
        </p:nvSpPr>
        <p:spPr>
          <a:xfrm>
            <a:off x="948978" y="3125832"/>
            <a:ext cx="418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Route 53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A4E49262-4E82-4E5C-9CF5-97B161E9C881}"/>
              </a:ext>
            </a:extLst>
          </p:cNvPr>
          <p:cNvSpPr txBox="1"/>
          <p:nvPr/>
        </p:nvSpPr>
        <p:spPr>
          <a:xfrm>
            <a:off x="948978" y="3679202"/>
            <a:ext cx="418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Storage Service (S3)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ADAB1A26-F53B-4E6F-A9D0-87271DAECFB5}"/>
              </a:ext>
            </a:extLst>
          </p:cNvPr>
          <p:cNvSpPr txBox="1"/>
          <p:nvPr/>
        </p:nvSpPr>
        <p:spPr>
          <a:xfrm>
            <a:off x="948978" y="4232572"/>
            <a:ext cx="418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CloudFront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BC60CFAB-D179-4F18-90EB-99AAE114B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450" y="1723745"/>
            <a:ext cx="5317045" cy="38028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5E7FB85-B94F-4D8E-BD02-1DF37184EE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4801" y="502423"/>
            <a:ext cx="6411724" cy="18288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69A26F07-9935-4C17-88C2-C4A6E1498D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6200" y="2776276"/>
            <a:ext cx="6410325" cy="31908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BC56B72D-7D45-417B-A3A9-5D803E6310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4801" y="714714"/>
            <a:ext cx="5600700" cy="59817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F14FF53F-0DBB-42B0-AC48-7A31A5FD3380}"/>
              </a:ext>
            </a:extLst>
          </p:cNvPr>
          <p:cNvSpPr txBox="1"/>
          <p:nvPr/>
        </p:nvSpPr>
        <p:spPr>
          <a:xfrm>
            <a:off x="5034802" y="301781"/>
            <a:ext cx="560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Despite the name, this is no simple test run.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440EBBAA-BE3D-48F5-9072-B2DDE9D8C8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3400" y="728404"/>
            <a:ext cx="6411725" cy="169345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D7F2F783-91E8-465A-A3E6-1E1B52C6DC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3400" y="3137911"/>
            <a:ext cx="6410325" cy="17526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969ABAEF-E8FA-4C1F-9494-21F855D69BC8}"/>
              </a:ext>
            </a:extLst>
          </p:cNvPr>
          <p:cNvSpPr txBox="1"/>
          <p:nvPr/>
        </p:nvSpPr>
        <p:spPr>
          <a:xfrm>
            <a:off x="5129048" y="5144877"/>
            <a:ext cx="5748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*In a finished build, caching can be enabled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904D039A-D3AC-4106-9736-45A2583687A1}"/>
              </a:ext>
            </a:extLst>
          </p:cNvPr>
          <p:cNvSpPr txBox="1"/>
          <p:nvPr/>
        </p:nvSpPr>
        <p:spPr>
          <a:xfrm>
            <a:off x="948978" y="4687291"/>
            <a:ext cx="418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Node.JS Cognito AUTH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766CF58-E7FA-445C-9FD3-246A0FE077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0600" y="2299869"/>
            <a:ext cx="5857875" cy="208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158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6" grpId="0"/>
      <p:bldP spid="37" grpId="0"/>
      <p:bldP spid="23" grpId="0"/>
      <p:bldP spid="23" grpId="1"/>
      <p:bldP spid="28" grpId="0"/>
      <p:bldP spid="28" grpId="1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8">
            <a:extLst>
              <a:ext uri="{FF2B5EF4-FFF2-40B4-BE49-F238E27FC236}">
                <a16:creationId xmlns:a16="http://schemas.microsoft.com/office/drawing/2014/main" xmlns="" id="{14916769-8988-4131-9A54-D78A4FF4B925}"/>
              </a:ext>
            </a:extLst>
          </p:cNvPr>
          <p:cNvSpPr txBox="1">
            <a:spLocks/>
          </p:cNvSpPr>
          <p:nvPr/>
        </p:nvSpPr>
        <p:spPr>
          <a:xfrm>
            <a:off x="417576" y="301781"/>
            <a:ext cx="4375141" cy="643823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8016" lvl="1" indent="0">
              <a:buFont typeface="Wingdings 3" pitchFamily="18" charset="2"/>
              <a:buNone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 Options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87111E4-005E-4E8B-B322-940BF407598A}"/>
              </a:ext>
            </a:extLst>
          </p:cNvPr>
          <p:cNvSpPr txBox="1"/>
          <p:nvPr/>
        </p:nvSpPr>
        <p:spPr>
          <a:xfrm>
            <a:off x="948978" y="1860787"/>
            <a:ext cx="2814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somewhere to run the flask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nodejs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2489749F-4E2A-414D-B602-CFF83B90E770}"/>
              </a:ext>
            </a:extLst>
          </p:cNvPr>
          <p:cNvSpPr txBox="1"/>
          <p:nvPr/>
        </p:nvSpPr>
        <p:spPr>
          <a:xfrm>
            <a:off x="948977" y="5213587"/>
            <a:ext cx="2814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 the apps on a server (virtual machine, physical server, etc.)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71FDA155-8FA0-4784-8976-F8CEC8A16951}"/>
              </a:ext>
            </a:extLst>
          </p:cNvPr>
          <p:cNvSpPr txBox="1"/>
          <p:nvPr/>
        </p:nvSpPr>
        <p:spPr>
          <a:xfrm>
            <a:off x="948977" y="3537187"/>
            <a:ext cx="2814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AWS Lambda + Amazon Elastic File System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808AB474-8D74-4570-8F81-1F1277A47D3E}"/>
              </a:ext>
            </a:extLst>
          </p:cNvPr>
          <p:cNvGrpSpPr/>
          <p:nvPr/>
        </p:nvGrpSpPr>
        <p:grpSpPr>
          <a:xfrm>
            <a:off x="7622494" y="460653"/>
            <a:ext cx="2814639" cy="2110045"/>
            <a:chOff x="7622494" y="460653"/>
            <a:chExt cx="2814639" cy="2110045"/>
          </a:xfrm>
        </p:grpSpPr>
        <p:pic>
          <p:nvPicPr>
            <p:cNvPr id="7" name="Picture 6" descr="Shape&#10;&#10;Description automatically generated with medium confidence">
              <a:extLst>
                <a:ext uri="{FF2B5EF4-FFF2-40B4-BE49-F238E27FC236}">
                  <a16:creationId xmlns:a16="http://schemas.microsoft.com/office/drawing/2014/main" xmlns="" id="{03D9392B-00D8-4513-96CA-C1CBC099E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9839" y="926285"/>
              <a:ext cx="1279284" cy="1644413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7BA33A7C-7C3F-4A89-9D73-E5F1B784128D}"/>
                </a:ext>
              </a:extLst>
            </p:cNvPr>
            <p:cNvSpPr txBox="1"/>
            <p:nvPr/>
          </p:nvSpPr>
          <p:spPr>
            <a:xfrm>
              <a:off x="7622494" y="460653"/>
              <a:ext cx="28146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 diff operations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74BE944F-7BB4-4B2D-99B5-53BE72AA471E}"/>
              </a:ext>
            </a:extLst>
          </p:cNvPr>
          <p:cNvGrpSpPr/>
          <p:nvPr/>
        </p:nvGrpSpPr>
        <p:grpSpPr>
          <a:xfrm>
            <a:off x="6610067" y="3520898"/>
            <a:ext cx="4098829" cy="2507117"/>
            <a:chOff x="6610067" y="3520898"/>
            <a:chExt cx="4098829" cy="2507117"/>
          </a:xfrm>
        </p:grpSpPr>
        <p:pic>
          <p:nvPicPr>
            <p:cNvPr id="10" name="Picture 9" descr="Icon&#10;&#10;Description automatically generated">
              <a:extLst>
                <a:ext uri="{FF2B5EF4-FFF2-40B4-BE49-F238E27FC236}">
                  <a16:creationId xmlns:a16="http://schemas.microsoft.com/office/drawing/2014/main" xmlns="" id="{68F061EA-0249-4659-876C-C562A0A2C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10067" y="3520898"/>
              <a:ext cx="4098829" cy="2507117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74E73091-7A20-4160-A307-25AEC6B276C1}"/>
                </a:ext>
              </a:extLst>
            </p:cNvPr>
            <p:cNvSpPr txBox="1"/>
            <p:nvPr/>
          </p:nvSpPr>
          <p:spPr>
            <a:xfrm>
              <a:off x="6770488" y="3597198"/>
              <a:ext cx="28146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For database operations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CE227D99-DBEA-4A6F-A442-79617F8DD25F}"/>
              </a:ext>
            </a:extLst>
          </p:cNvPr>
          <p:cNvGrpSpPr/>
          <p:nvPr/>
        </p:nvGrpSpPr>
        <p:grpSpPr>
          <a:xfrm>
            <a:off x="5770584" y="1501697"/>
            <a:ext cx="6165270" cy="4191002"/>
            <a:chOff x="5770584" y="1501697"/>
            <a:chExt cx="6165270" cy="4191002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xmlns="" id="{4AFA157F-165D-4153-B0EB-515B915E3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5770584" y="2513954"/>
              <a:ext cx="1999807" cy="2046466"/>
            </a:xfrm>
            <a:prstGeom prst="rect">
              <a:avLst/>
            </a:prstGeom>
          </p:spPr>
        </p:pic>
        <p:pic>
          <p:nvPicPr>
            <p:cNvPr id="16" name="Picture 15" descr="A picture containing icon&#10;&#10;Description automatically generated">
              <a:extLst>
                <a:ext uri="{FF2B5EF4-FFF2-40B4-BE49-F238E27FC236}">
                  <a16:creationId xmlns:a16="http://schemas.microsoft.com/office/drawing/2014/main" xmlns="" id="{6B3733E6-2046-432C-84FE-7EFA129B4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58170" y="1501697"/>
              <a:ext cx="3577684" cy="4191002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8F0984F1-EFA8-4D05-B07F-65DDEFE3D071}"/>
                </a:ext>
              </a:extLst>
            </p:cNvPr>
            <p:cNvSpPr txBox="1"/>
            <p:nvPr/>
          </p:nvSpPr>
          <p:spPr>
            <a:xfrm>
              <a:off x="8019839" y="3275577"/>
              <a:ext cx="281463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+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48BD8AAE-8BB6-483F-94B1-4AD563985364}"/>
              </a:ext>
            </a:extLst>
          </p:cNvPr>
          <p:cNvGrpSpPr/>
          <p:nvPr/>
        </p:nvGrpSpPr>
        <p:grpSpPr>
          <a:xfrm>
            <a:off x="6096000" y="328905"/>
            <a:ext cx="4787890" cy="5808012"/>
            <a:chOff x="6096000" y="328905"/>
            <a:chExt cx="4787890" cy="5808012"/>
          </a:xfrm>
        </p:grpSpPr>
        <p:pic>
          <p:nvPicPr>
            <p:cNvPr id="31" name="Picture 30" descr="Text&#10;&#10;Description automatically generated">
              <a:extLst>
                <a:ext uri="{FF2B5EF4-FFF2-40B4-BE49-F238E27FC236}">
                  <a16:creationId xmlns:a16="http://schemas.microsoft.com/office/drawing/2014/main" xmlns="" id="{F3599D76-A3F9-4613-BEE7-35BE19641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096000" y="1299582"/>
              <a:ext cx="4787890" cy="4837335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0E5007B3-64EC-434C-A19E-4779EF68A287}"/>
                </a:ext>
              </a:extLst>
            </p:cNvPr>
            <p:cNvSpPr txBox="1"/>
            <p:nvPr/>
          </p:nvSpPr>
          <p:spPr>
            <a:xfrm>
              <a:off x="7082625" y="328905"/>
              <a:ext cx="281463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Flask and Nodejs apps hosted on an EC2 instance (or other server)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5572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8">
            <a:extLst>
              <a:ext uri="{FF2B5EF4-FFF2-40B4-BE49-F238E27FC236}">
                <a16:creationId xmlns:a16="http://schemas.microsoft.com/office/drawing/2014/main" xmlns="" id="{14916769-8988-4131-9A54-D78A4FF4B925}"/>
              </a:ext>
            </a:extLst>
          </p:cNvPr>
          <p:cNvSpPr txBox="1">
            <a:spLocks/>
          </p:cNvSpPr>
          <p:nvPr/>
        </p:nvSpPr>
        <p:spPr>
          <a:xfrm>
            <a:off x="417576" y="301781"/>
            <a:ext cx="4375141" cy="643823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8016" lvl="1" indent="0">
              <a:buFont typeface="Wingdings 3" pitchFamily="18" charset="2"/>
              <a:buNone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 and TLS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87111E4-005E-4E8B-B322-940BF407598A}"/>
              </a:ext>
            </a:extLst>
          </p:cNvPr>
          <p:cNvSpPr txBox="1"/>
          <p:nvPr/>
        </p:nvSpPr>
        <p:spPr>
          <a:xfrm>
            <a:off x="950716" y="1595443"/>
            <a:ext cx="28146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TLS? (Transport Layer Security, previously known as SSL or Secure Sockets Layer)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71FDA155-8FA0-4784-8976-F8CEC8A16951}"/>
              </a:ext>
            </a:extLst>
          </p:cNvPr>
          <p:cNvSpPr txBox="1"/>
          <p:nvPr/>
        </p:nvSpPr>
        <p:spPr>
          <a:xfrm>
            <a:off x="920205" y="5425601"/>
            <a:ext cx="2814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Now that we have a valid certificate …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72B26DD4-E822-4AF8-A9BC-360CC870DE87}"/>
              </a:ext>
            </a:extLst>
          </p:cNvPr>
          <p:cNvSpPr txBox="1"/>
          <p:nvPr/>
        </p:nvSpPr>
        <p:spPr>
          <a:xfrm>
            <a:off x="920205" y="3787521"/>
            <a:ext cx="3228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TLS Certificates (Self-signed vs. CA issued)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85413966-7540-444B-9E0E-A7B1C7BA5127}"/>
              </a:ext>
            </a:extLst>
          </p:cNvPr>
          <p:cNvGrpSpPr/>
          <p:nvPr/>
        </p:nvGrpSpPr>
        <p:grpSpPr>
          <a:xfrm>
            <a:off x="5237663" y="1252489"/>
            <a:ext cx="6003620" cy="4353021"/>
            <a:chOff x="5239404" y="536940"/>
            <a:chExt cx="6003620" cy="435302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xmlns="" id="{67597C43-5553-4CB7-A95F-8FF132352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35427" y="536940"/>
              <a:ext cx="5220429" cy="315321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xmlns="" id="{BD08A2AF-C3E9-4491-B05E-122BC2F138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39404" y="3857438"/>
              <a:ext cx="6003620" cy="1032523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9ECEFBE3-59F4-48DF-A565-74840C96A377}"/>
              </a:ext>
            </a:extLst>
          </p:cNvPr>
          <p:cNvGrpSpPr/>
          <p:nvPr/>
        </p:nvGrpSpPr>
        <p:grpSpPr>
          <a:xfrm>
            <a:off x="5243859" y="871929"/>
            <a:ext cx="5991225" cy="4684109"/>
            <a:chOff x="5243859" y="871929"/>
            <a:chExt cx="5991225" cy="468410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xmlns="" id="{7F3A6363-9C7E-4133-9AA5-39E2A7C5B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34048" y="4622458"/>
              <a:ext cx="5010849" cy="933580"/>
            </a:xfrm>
            <a:prstGeom prst="rect">
              <a:avLst/>
            </a:prstGeom>
          </p:spPr>
        </p:pic>
        <p:pic>
          <p:nvPicPr>
            <p:cNvPr id="15" name="Picture 14" descr="Graphical user interface, text, application, email&#10;&#10;Description automatically generated">
              <a:extLst>
                <a:ext uri="{FF2B5EF4-FFF2-40B4-BE49-F238E27FC236}">
                  <a16:creationId xmlns:a16="http://schemas.microsoft.com/office/drawing/2014/main" xmlns="" id="{741FD9BD-E94D-4168-8CA8-F0FC077CC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43859" y="871929"/>
              <a:ext cx="5991225" cy="353377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E16BB495-3ABA-4D8F-96E9-06931A5BFBB9}"/>
              </a:ext>
            </a:extLst>
          </p:cNvPr>
          <p:cNvGrpSpPr/>
          <p:nvPr/>
        </p:nvGrpSpPr>
        <p:grpSpPr>
          <a:xfrm>
            <a:off x="5734048" y="218799"/>
            <a:ext cx="5010850" cy="6465193"/>
            <a:chOff x="5734048" y="218799"/>
            <a:chExt cx="5010850" cy="6465193"/>
          </a:xfrm>
        </p:grpSpPr>
        <p:pic>
          <p:nvPicPr>
            <p:cNvPr id="28" name="Picture 27" descr="Text&#10;&#10;Description automatically generated">
              <a:extLst>
                <a:ext uri="{FF2B5EF4-FFF2-40B4-BE49-F238E27FC236}">
                  <a16:creationId xmlns:a16="http://schemas.microsoft.com/office/drawing/2014/main" xmlns="" id="{99562547-E017-4D4A-8DEE-1596C9D8D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86094" y="218799"/>
              <a:ext cx="4506753" cy="3019921"/>
            </a:xfrm>
            <a:prstGeom prst="rect">
              <a:avLst/>
            </a:prstGeom>
          </p:spPr>
        </p:pic>
        <p:pic>
          <p:nvPicPr>
            <p:cNvPr id="33" name="Picture 32" descr="Text&#10;&#10;Description automatically generated">
              <a:extLst>
                <a:ext uri="{FF2B5EF4-FFF2-40B4-BE49-F238E27FC236}">
                  <a16:creationId xmlns:a16="http://schemas.microsoft.com/office/drawing/2014/main" xmlns="" id="{575CA4FB-DB8A-4A7E-BC9A-BA946CAC7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734048" y="3268253"/>
              <a:ext cx="5010850" cy="34157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987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1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88513B-D37F-436A-A9C1-9CAB3CD72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3208" y="40640"/>
            <a:ext cx="7233920" cy="7416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  CODE REVIEW PROCESS Demonstration</a:t>
            </a:r>
          </a:p>
        </p:txBody>
      </p:sp>
      <p:pic>
        <p:nvPicPr>
          <p:cNvPr id="5" name="y2mate.com - Git Going Capstone 2 Pres_1080pFHR">
            <a:hlinkClick r:id="" action="ppaction://media"/>
            <a:extLst>
              <a:ext uri="{FF2B5EF4-FFF2-40B4-BE49-F238E27FC236}">
                <a16:creationId xmlns:a16="http://schemas.microsoft.com/office/drawing/2014/main" xmlns="" id="{A8EE510B-7DBD-4027-81BC-892AA99C084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0" y="680720"/>
            <a:ext cx="10668000" cy="595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26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8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848B0E-35E9-4AFE-B39B-0A107B9C6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Road Ahead</a:t>
            </a:r>
          </a:p>
        </p:txBody>
      </p:sp>
      <p:pic>
        <p:nvPicPr>
          <p:cNvPr id="7" name="Content Placeholder 6" descr="Shape&#10;&#10;Description automatically generated with low confidence">
            <a:extLst>
              <a:ext uri="{FF2B5EF4-FFF2-40B4-BE49-F238E27FC236}">
                <a16:creationId xmlns:a16="http://schemas.microsoft.com/office/drawing/2014/main" xmlns="" id="{A96C06AE-E51A-45C2-A6EE-D41DCF186E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677526" y="1106904"/>
            <a:ext cx="3585411" cy="449981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C193DC7-F0E0-4EF6-8FFF-40623F711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9120" y="2257506"/>
            <a:ext cx="4834128" cy="376229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Implementation of file history for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Automatic retrieval of diffs when a file is updated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Implementation of the approval/rejection system for reviews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Expansion of inline commenting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Message system for users</a:t>
            </a:r>
          </a:p>
        </p:txBody>
      </p:sp>
    </p:spTree>
    <p:extLst>
      <p:ext uri="{BB962C8B-B14F-4D97-AF65-F5344CB8AC3E}">
        <p14:creationId xmlns:p14="http://schemas.microsoft.com/office/powerpoint/2010/main" val="31107217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606</TotalTime>
  <Words>400</Words>
  <Application>Microsoft Macintosh PowerPoint</Application>
  <PresentationFormat>Widescreen</PresentationFormat>
  <Paragraphs>67</Paragraphs>
  <Slides>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Times New Roman</vt:lpstr>
      <vt:lpstr>Tw Cen MT</vt:lpstr>
      <vt:lpstr>Tw Cen MT Condensed</vt:lpstr>
      <vt:lpstr>Wingdings 3</vt:lpstr>
      <vt:lpstr>Arial</vt:lpstr>
      <vt:lpstr>Integral</vt:lpstr>
      <vt:lpstr>A user’s guide to user authentication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CODE REVIEW PROCESS Demonstration</vt:lpstr>
      <vt:lpstr>The Road Ahead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Bloomquist</dc:creator>
  <cp:lastModifiedBy>Christina Nguyen</cp:lastModifiedBy>
  <cp:revision>58</cp:revision>
  <dcterms:created xsi:type="dcterms:W3CDTF">2021-02-16T00:16:53Z</dcterms:created>
  <dcterms:modified xsi:type="dcterms:W3CDTF">2021-03-17T16:41:52Z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